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812" r:id="rId2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2" Type="http://schemas.openxmlformats.org/officeDocument/2006/relationships/slide" Target="slides/slide17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9.xml"/></Relationships>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5D74EDB9-FCA1-4F0D-AB80-4838E949BE31}"/>
              </a:ext>
            </a:extLst>
          </p:cNvPr>
          <p:cNvSpPr>
            <a:spLocks noGrp="1" noChangeArrowheads="1"/>
          </p:cNvSpPr>
          <p:nvPr>
            <p:ph type="title"/>
          </p:nvPr>
        </p:nvSpPr>
        <p:spPr>
          <a:xfrm>
            <a:off x="307371" y="5614635"/>
            <a:ext cx="7772400" cy="671513"/>
          </a:xfrm>
        </p:spPr>
        <p:txBody>
          <a:bodyPr/>
          <a:lstStyle/>
          <a:p>
            <a:r>
              <a:rPr lang="en-US" altLang="zh-CN">
                <a:ea typeface="宋体" panose="02010600030101010101" pitchFamily="2" charset="-122"/>
              </a:rPr>
              <a:t>CYP2D6 Genotypes by Ethnicity</a:t>
            </a:r>
          </a:p>
        </p:txBody>
      </p:sp>
      <p:sp>
        <p:nvSpPr>
          <p:cNvPr id="772099" name="Rectangle 3">
            <a:extLst>
              <a:ext uri="{FF2B5EF4-FFF2-40B4-BE49-F238E27FC236}">
                <a16:creationId xmlns:a16="http://schemas.microsoft.com/office/drawing/2014/main" id="{7293862E-B921-4C90-5DF3-D573643AF224}"/>
              </a:ext>
            </a:extLst>
          </p:cNvPr>
          <p:cNvSpPr>
            <a:spLocks noGrp="1" noChangeArrowheads="1"/>
          </p:cNvSpPr>
          <p:nvPr>
            <p:ph type="body" sz="half" idx="1"/>
          </p:nvPr>
        </p:nvSpPr>
        <p:spPr>
          <a:xfrm>
            <a:off x="344488" y="1111250"/>
            <a:ext cx="4132262" cy="2265363"/>
          </a:xfrm>
        </p:spPr>
        <p:txBody>
          <a:bodyPr/>
          <a:lstStyle/>
          <a:p>
            <a:r>
              <a:rPr lang="en-US" altLang="zh-CN" sz="2800">
                <a:ea typeface="宋体" panose="02010600030101010101" pitchFamily="2" charset="-122"/>
              </a:rPr>
              <a:t>Caucasians</a:t>
            </a:r>
          </a:p>
          <a:p>
            <a:pPr lvl="1"/>
            <a:r>
              <a:rPr lang="en-US" altLang="zh-CN" sz="2400">
                <a:ea typeface="宋体" panose="02010600030101010101" pitchFamily="2" charset="-122"/>
              </a:rPr>
              <a:t>UM = 1 - 2%</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5 - 7%</a:t>
            </a:r>
          </a:p>
        </p:txBody>
      </p:sp>
      <p:sp>
        <p:nvSpPr>
          <p:cNvPr id="772100" name="Rectangle 4">
            <a:extLst>
              <a:ext uri="{FF2B5EF4-FFF2-40B4-BE49-F238E27FC236}">
                <a16:creationId xmlns:a16="http://schemas.microsoft.com/office/drawing/2014/main" id="{DBC086B4-C232-1E3C-C8F9-5DA71253BC8A}"/>
              </a:ext>
            </a:extLst>
          </p:cNvPr>
          <p:cNvSpPr>
            <a:spLocks noGrp="1" noChangeArrowheads="1"/>
          </p:cNvSpPr>
          <p:nvPr>
            <p:ph type="body" sz="half" idx="2"/>
          </p:nvPr>
        </p:nvSpPr>
        <p:spPr>
          <a:xfrm>
            <a:off x="4643438" y="1111250"/>
            <a:ext cx="4132262" cy="2249488"/>
          </a:xfrm>
        </p:spPr>
        <p:txBody>
          <a:bodyPr/>
          <a:lstStyle/>
          <a:p>
            <a:r>
              <a:rPr lang="en-US" altLang="zh-CN" sz="2800">
                <a:ea typeface="宋体" panose="02010600030101010101" pitchFamily="2" charset="-122"/>
              </a:rPr>
              <a:t>African American</a:t>
            </a:r>
          </a:p>
          <a:p>
            <a:pPr lvl="1"/>
            <a:r>
              <a:rPr lang="en-US" altLang="zh-CN" sz="2400">
                <a:ea typeface="宋体" panose="02010600030101010101" pitchFamily="2" charset="-122"/>
              </a:rPr>
              <a:t>UM = 3 - 5%</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2 - 3%</a:t>
            </a:r>
          </a:p>
          <a:p>
            <a:endParaRPr lang="en-US" altLang="zh-CN" sz="2800">
              <a:ea typeface="宋体" panose="02010600030101010101" pitchFamily="2" charset="-122"/>
            </a:endParaRPr>
          </a:p>
        </p:txBody>
      </p:sp>
      <p:sp>
        <p:nvSpPr>
          <p:cNvPr id="772101" name="Rectangle 5">
            <a:extLst>
              <a:ext uri="{FF2B5EF4-FFF2-40B4-BE49-F238E27FC236}">
                <a16:creationId xmlns:a16="http://schemas.microsoft.com/office/drawing/2014/main" id="{F48D21BB-8B43-8311-7B6E-4F555121DEF9}"/>
              </a:ext>
            </a:extLst>
          </p:cNvPr>
          <p:cNvSpPr>
            <a:spLocks noChangeArrowheads="1"/>
          </p:cNvSpPr>
          <p:nvPr/>
        </p:nvSpPr>
        <p:spPr bwMode="auto">
          <a:xfrm>
            <a:off x="793750" y="3686175"/>
            <a:ext cx="3903663"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Asians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70 - 80%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  = 20 - 30%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772102" name="Rectangle 6">
            <a:extLst>
              <a:ext uri="{FF2B5EF4-FFF2-40B4-BE49-F238E27FC236}">
                <a16:creationId xmlns:a16="http://schemas.microsoft.com/office/drawing/2014/main" id="{5D71C4B6-D31D-3C7A-CC76-D04D3FCCA313}"/>
              </a:ext>
            </a:extLst>
          </p:cNvPr>
          <p:cNvSpPr>
            <a:spLocks noChangeArrowheads="1"/>
          </p:cNvSpPr>
          <p:nvPr/>
        </p:nvSpPr>
        <p:spPr bwMode="auto">
          <a:xfrm>
            <a:off x="4592638" y="3686175"/>
            <a:ext cx="38100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Hispanics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